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75"/>
    <p:restoredTop sz="94737"/>
  </p:normalViewPr>
  <p:slideViewPr>
    <p:cSldViewPr snapToGrid="0">
      <p:cViewPr varScale="1">
        <p:scale>
          <a:sx n="68" d="100"/>
          <a:sy n="68" d="100"/>
        </p:scale>
        <p:origin x="1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107</a:t>
            </a:fld>
            <a:endParaRPr lang="en-US"/>
          </a:p>
        </p:txBody>
      </p:sp>
    </p:spTree>
    <p:extLst>
      <p:ext uri="{BB962C8B-B14F-4D97-AF65-F5344CB8AC3E}">
        <p14:creationId xmlns:p14="http://schemas.microsoft.com/office/powerpoint/2010/main" val="59839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1/18/2023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dirty="0"/>
              <a:t>Module3</a:t>
            </a:r>
            <a:br>
              <a:rPr lang="en-US" sz="3500" dirty="0"/>
            </a:br>
            <a:r>
              <a:rPr lang="en-US" sz="3500" dirty="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Autofit/>
          </a:bodyPr>
          <a:lstStyle/>
          <a:p>
            <a:r>
              <a:rPr lang="en-US" sz="4000" dirty="0"/>
              <a:t>Module3</a:t>
            </a:r>
            <a:br>
              <a:rPr lang="en-US" sz="4000" dirty="0"/>
            </a:br>
            <a:r>
              <a:rPr lang="en-US" sz="4000" dirty="0"/>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Annual Yields for Varying Compounding Periods in the Year</a:t>
                </a:r>
              </a:p>
              <a:p>
                <a:r>
                  <a:rPr lang="en-US" dirty="0"/>
                  <a:t>An </a:t>
                </a:r>
                <a:r>
                  <a:rPr lang="en-US" dirty="0">
                    <a:solidFill>
                      <a:srgbClr val="FF0000"/>
                    </a:solidFill>
                  </a:rPr>
                  <a:t>effective annual rate </a:t>
                </a:r>
                <a:r>
                  <a:rPr lang="en-US" dirty="0"/>
                  <a:t>has a periodicity of one because there is just one compounding period in the year.</a:t>
                </a:r>
              </a:p>
              <a:p>
                <a:r>
                  <a:rPr lang="en-US" dirty="0"/>
                  <a:t>An annual rate having a periodicity of two is known as a </a:t>
                </a:r>
                <a:r>
                  <a:rPr lang="en-US" dirty="0">
                    <a:solidFill>
                      <a:srgbClr val="FF0000"/>
                    </a:solidFill>
                  </a:rPr>
                  <a:t>semiannual bond basis yield</a:t>
                </a:r>
                <a:r>
                  <a:rPr lang="en-US" dirty="0"/>
                  <a:t>, or </a:t>
                </a:r>
                <a:r>
                  <a:rPr lang="en-US" dirty="0">
                    <a:solidFill>
                      <a:srgbClr val="FF0000"/>
                    </a:solidFill>
                  </a:rPr>
                  <a:t>semiannual bond equivalent yield</a:t>
                </a:r>
                <a:r>
                  <a:rPr lang="en-US" dirty="0"/>
                  <a:t>.</a:t>
                </a:r>
              </a:p>
              <a:p>
                <a:r>
                  <a:rPr lang="en-US" dirty="0"/>
                  <a:t>For a given pair of cash flows, the stated annual rate and the periodicity are inversely related.</a:t>
                </a:r>
              </a:p>
              <a:p>
                <a:r>
                  <a:rPr lang="en-US" dirty="0"/>
                  <a:t>Compounding more frequently within the year results in a lower (more negative) yield-to-maturity.</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p:txBody>
          </p:sp>
        </mc:Choice>
        <mc:Fallback xmlns="">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815" t="-3333"/>
                </a:stretch>
              </a:blipFill>
            </p:spPr>
            <p:txBody>
              <a:bodyPr/>
              <a:lstStyle/>
              <a:p>
                <a:r>
                  <a:rPr 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4FF7-110D-4E67-8F24-43C4E102EF90}"/>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BB6ACF75-3C4A-479B-AAF3-04DBCB943A3D}"/>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fixed-rate bonds</a:t>
            </a:r>
          </a:p>
          <a:p>
            <a:r>
              <a:rPr lang="en-US" dirty="0"/>
              <a:t>Yield measures that neglect weekends and holidays are quoted on what is called street convention. The </a:t>
            </a:r>
            <a:r>
              <a:rPr lang="en-US" dirty="0">
                <a:solidFill>
                  <a:srgbClr val="FF0000"/>
                </a:solidFill>
              </a:rPr>
              <a:t>street convention yield-to-maturity </a:t>
            </a:r>
            <a:r>
              <a:rPr lang="en-US" dirty="0"/>
              <a:t>is the internal rate of return on the cash flows assuming the payments are made on the scheduled dates.</a:t>
            </a:r>
          </a:p>
          <a:p>
            <a:r>
              <a:rPr lang="en-US" dirty="0"/>
              <a:t>Sometimes the true yield is also quoted. The </a:t>
            </a:r>
            <a:r>
              <a:rPr lang="en-US" dirty="0">
                <a:solidFill>
                  <a:srgbClr val="FF0000"/>
                </a:solidFill>
              </a:rPr>
              <a:t>true yield-to-maturity </a:t>
            </a:r>
            <a:r>
              <a:rPr lang="en-US" dirty="0"/>
              <a:t>is the internal rate of return on the cash flows using the actual calendar of weekends and bank holidays.</a:t>
            </a:r>
          </a:p>
          <a:p>
            <a:endParaRPr lang="en-US" dirty="0"/>
          </a:p>
        </p:txBody>
      </p:sp>
    </p:spTree>
    <p:extLst>
      <p:ext uri="{BB962C8B-B14F-4D97-AF65-F5344CB8AC3E}">
        <p14:creationId xmlns:p14="http://schemas.microsoft.com/office/powerpoint/2010/main" val="260640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844E-F561-4935-A598-CC6CC5FB6B48}"/>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16B1AA17-8649-4202-9A80-DBBD587A4BA6}"/>
              </a:ext>
            </a:extLst>
          </p:cNvPr>
          <p:cNvSpPr>
            <a:spLocks noGrp="1"/>
          </p:cNvSpPr>
          <p:nvPr>
            <p:ph idx="1"/>
          </p:nvPr>
        </p:nvSpPr>
        <p:spPr/>
        <p:txBody>
          <a:bodyPr/>
          <a:lstStyle/>
          <a:p>
            <a:r>
              <a:rPr lang="en-US" sz="3200" b="1" dirty="0">
                <a:solidFill>
                  <a:srgbClr val="FF0000"/>
                </a:solidFill>
              </a:rPr>
              <a:t>Y</a:t>
            </a:r>
            <a:r>
              <a:rPr lang="en-US" altLang="zh-CN" sz="3200" b="1" dirty="0">
                <a:solidFill>
                  <a:srgbClr val="FF0000"/>
                </a:solidFill>
              </a:rPr>
              <a:t>ield measures for fixed-rate bonds</a:t>
            </a:r>
            <a:endParaRPr lang="en-US" sz="3200" dirty="0"/>
          </a:p>
          <a:p>
            <a:r>
              <a:rPr lang="en-US" dirty="0"/>
              <a:t>Another yield measure that is commonly quoted for fixed-income bonds is the </a:t>
            </a:r>
            <a:r>
              <a:rPr lang="en-US" dirty="0">
                <a:solidFill>
                  <a:srgbClr val="FF0000"/>
                </a:solidFill>
              </a:rPr>
              <a:t>current yield</a:t>
            </a:r>
            <a:r>
              <a:rPr lang="en-US" dirty="0"/>
              <a:t>, also called the </a:t>
            </a:r>
            <a:r>
              <a:rPr lang="en-US" dirty="0">
                <a:solidFill>
                  <a:srgbClr val="FF0000"/>
                </a:solidFill>
              </a:rPr>
              <a:t>income or running yield</a:t>
            </a:r>
            <a:r>
              <a:rPr lang="en-US" dirty="0"/>
              <a:t>. The current yield is the sum of the coupon payments received over the year divided by the flat price.</a:t>
            </a:r>
          </a:p>
          <a:p>
            <a:r>
              <a:rPr lang="en-US" dirty="0"/>
              <a:t>Sometimes the </a:t>
            </a:r>
            <a:r>
              <a:rPr lang="en-US" dirty="0">
                <a:solidFill>
                  <a:srgbClr val="FF0000"/>
                </a:solidFill>
              </a:rPr>
              <a:t>simple yield </a:t>
            </a:r>
            <a:r>
              <a:rPr lang="en-US" dirty="0"/>
              <a:t>on a bond is quoted. It is the sum of the coupon payments plus the straight-line amortized share of the gain or loss, divided by the flat price.</a:t>
            </a:r>
          </a:p>
        </p:txBody>
      </p:sp>
    </p:spTree>
    <p:extLst>
      <p:ext uri="{BB962C8B-B14F-4D97-AF65-F5344CB8AC3E}">
        <p14:creationId xmlns:p14="http://schemas.microsoft.com/office/powerpoint/2010/main" val="4121868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5A6-6F7D-467C-880F-DE234065D0CF}"/>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9270A536-E613-460F-86C8-0082EA201D37}"/>
              </a:ext>
            </a:extLst>
          </p:cNvPr>
          <p:cNvSpPr>
            <a:spLocks noGrp="1"/>
          </p:cNvSpPr>
          <p:nvPr>
            <p:ph idx="1"/>
          </p:nvPr>
        </p:nvSpPr>
        <p:spPr/>
        <p:txBody>
          <a:bodyPr>
            <a:normAutofit fontScale="62500" lnSpcReduction="20000"/>
          </a:bodyPr>
          <a:lstStyle/>
          <a:p>
            <a:r>
              <a:rPr lang="en-US" sz="4600" b="1" dirty="0">
                <a:solidFill>
                  <a:srgbClr val="FF0000"/>
                </a:solidFill>
              </a:rPr>
              <a:t>Y</a:t>
            </a:r>
            <a:r>
              <a:rPr lang="en-US" altLang="zh-CN" sz="4600" b="1" dirty="0">
                <a:solidFill>
                  <a:srgbClr val="FF0000"/>
                </a:solidFill>
              </a:rPr>
              <a:t>ield measures for fixed-rate bonds</a:t>
            </a:r>
            <a:endParaRPr lang="en-US" sz="4600" dirty="0"/>
          </a:p>
          <a:p>
            <a:r>
              <a:rPr lang="en-US" sz="2900" dirty="0"/>
              <a:t>The lowest of the sequence of yields-to-call and the yield-to-maturity is known as the </a:t>
            </a:r>
            <a:r>
              <a:rPr lang="en-US" sz="2900" dirty="0">
                <a:solidFill>
                  <a:srgbClr val="FF0000"/>
                </a:solidFill>
              </a:rPr>
              <a:t>yield-to-worst.</a:t>
            </a:r>
          </a:p>
          <a:p>
            <a:r>
              <a:rPr lang="en-US" sz="2900" dirty="0">
                <a:solidFill>
                  <a:srgbClr val="FF0000"/>
                </a:solidFill>
              </a:rPr>
              <a:t>V </a:t>
            </a:r>
            <a:r>
              <a:rPr lang="en-US" altLang="zh-CN" sz="2900" baseline="-25000" dirty="0">
                <a:solidFill>
                  <a:srgbClr val="FF0000"/>
                </a:solidFill>
              </a:rPr>
              <a:t>callable bond </a:t>
            </a:r>
            <a:r>
              <a:rPr lang="en-US" altLang="zh-CN" sz="2900" dirty="0">
                <a:solidFill>
                  <a:srgbClr val="FF0000"/>
                </a:solidFill>
              </a:rPr>
              <a:t>= V </a:t>
            </a:r>
            <a:r>
              <a:rPr lang="en-US" altLang="zh-CN" sz="2900" baseline="-25000" dirty="0">
                <a:solidFill>
                  <a:srgbClr val="FF0000"/>
                </a:solidFill>
              </a:rPr>
              <a:t>option-free bond </a:t>
            </a:r>
            <a:r>
              <a:rPr lang="en-US" altLang="zh-CN" sz="2900" dirty="0">
                <a:solidFill>
                  <a:srgbClr val="FF0000"/>
                </a:solidFill>
              </a:rPr>
              <a:t>– V </a:t>
            </a:r>
            <a:r>
              <a:rPr lang="en-US" altLang="zh-CN" sz="2900" baseline="-25000" dirty="0">
                <a:solidFill>
                  <a:srgbClr val="FF0000"/>
                </a:solidFill>
              </a:rPr>
              <a:t>call option</a:t>
            </a:r>
          </a:p>
          <a:p>
            <a:r>
              <a:rPr lang="en-US" sz="2900" dirty="0">
                <a:solidFill>
                  <a:srgbClr val="FF0000"/>
                </a:solidFill>
              </a:rPr>
              <a:t>V </a:t>
            </a:r>
            <a:r>
              <a:rPr lang="en-US" altLang="zh-CN" sz="2900" baseline="-25000" dirty="0">
                <a:solidFill>
                  <a:srgbClr val="FF0000"/>
                </a:solidFill>
              </a:rPr>
              <a:t>option-free bond </a:t>
            </a:r>
            <a:r>
              <a:rPr lang="en-US" altLang="zh-CN" sz="2900" dirty="0">
                <a:solidFill>
                  <a:srgbClr val="FF0000"/>
                </a:solidFill>
              </a:rPr>
              <a:t>= V </a:t>
            </a:r>
            <a:r>
              <a:rPr lang="en-US" altLang="zh-CN" sz="2900" baseline="-25000" dirty="0">
                <a:solidFill>
                  <a:srgbClr val="FF0000"/>
                </a:solidFill>
              </a:rPr>
              <a:t>callable bond </a:t>
            </a:r>
            <a:r>
              <a:rPr lang="en-US" altLang="zh-CN" sz="2900" dirty="0">
                <a:solidFill>
                  <a:srgbClr val="FF0000"/>
                </a:solidFill>
              </a:rPr>
              <a:t>+ V </a:t>
            </a:r>
            <a:r>
              <a:rPr lang="en-US" altLang="zh-CN" sz="2900" baseline="-25000" dirty="0">
                <a:solidFill>
                  <a:srgbClr val="FF0000"/>
                </a:solidFill>
              </a:rPr>
              <a:t>call option</a:t>
            </a:r>
            <a:endParaRPr lang="en-US" sz="2900" baseline="-25000" dirty="0">
              <a:solidFill>
                <a:srgbClr val="FF0000"/>
              </a:solidFill>
            </a:endParaRPr>
          </a:p>
          <a:p>
            <a:r>
              <a:rPr lang="en-US" sz="2900" dirty="0"/>
              <a:t>The </a:t>
            </a:r>
            <a:r>
              <a:rPr lang="en-US" sz="2900" dirty="0">
                <a:solidFill>
                  <a:srgbClr val="FF0000"/>
                </a:solidFill>
              </a:rPr>
              <a:t>option-adjusted yield </a:t>
            </a:r>
            <a:r>
              <a:rPr lang="en-US" sz="2900" dirty="0"/>
              <a:t>on a </a:t>
            </a:r>
            <a:r>
              <a:rPr lang="en-US" sz="2900" dirty="0">
                <a:solidFill>
                  <a:srgbClr val="FF0000"/>
                </a:solidFill>
              </a:rPr>
              <a:t>callable</a:t>
            </a:r>
            <a:r>
              <a:rPr lang="en-US" sz="2900" dirty="0"/>
              <a:t> bond is the yield-to-maturity after adding the theoretical value of the call option to the price.</a:t>
            </a:r>
          </a:p>
          <a:p>
            <a:r>
              <a:rPr lang="en-US" sz="2900" dirty="0">
                <a:solidFill>
                  <a:srgbClr val="FF0000"/>
                </a:solidFill>
              </a:rPr>
              <a:t>V </a:t>
            </a:r>
            <a:r>
              <a:rPr lang="en-US" sz="2900" baseline="-25000" dirty="0">
                <a:solidFill>
                  <a:srgbClr val="FF0000"/>
                </a:solidFill>
              </a:rPr>
              <a:t>putable bond </a:t>
            </a:r>
            <a:r>
              <a:rPr lang="en-US" sz="2900" dirty="0">
                <a:solidFill>
                  <a:srgbClr val="FF0000"/>
                </a:solidFill>
              </a:rPr>
              <a:t>= V </a:t>
            </a:r>
            <a:r>
              <a:rPr lang="en-US" sz="2900" baseline="-25000" dirty="0">
                <a:solidFill>
                  <a:srgbClr val="FF0000"/>
                </a:solidFill>
              </a:rPr>
              <a:t>option-free bond </a:t>
            </a:r>
            <a:r>
              <a:rPr lang="en-US" sz="2900" dirty="0">
                <a:solidFill>
                  <a:srgbClr val="FF0000"/>
                </a:solidFill>
              </a:rPr>
              <a:t>+ V </a:t>
            </a:r>
            <a:r>
              <a:rPr lang="en-US" sz="2900" baseline="-25000" dirty="0">
                <a:solidFill>
                  <a:srgbClr val="FF0000"/>
                </a:solidFill>
              </a:rPr>
              <a:t>put option</a:t>
            </a:r>
          </a:p>
          <a:p>
            <a:r>
              <a:rPr lang="en-US" sz="2900" dirty="0">
                <a:solidFill>
                  <a:srgbClr val="FF0000"/>
                </a:solidFill>
              </a:rPr>
              <a:t>V </a:t>
            </a:r>
            <a:r>
              <a:rPr lang="en-US" sz="2900" baseline="-25000" dirty="0">
                <a:solidFill>
                  <a:srgbClr val="FF0000"/>
                </a:solidFill>
              </a:rPr>
              <a:t>option-free bond </a:t>
            </a:r>
            <a:r>
              <a:rPr lang="en-US" sz="2900" dirty="0">
                <a:solidFill>
                  <a:srgbClr val="FF0000"/>
                </a:solidFill>
              </a:rPr>
              <a:t>= V </a:t>
            </a:r>
            <a:r>
              <a:rPr lang="en-US" sz="2900" baseline="-25000" dirty="0">
                <a:solidFill>
                  <a:srgbClr val="FF0000"/>
                </a:solidFill>
              </a:rPr>
              <a:t>putable bond </a:t>
            </a:r>
            <a:r>
              <a:rPr lang="en-US" sz="2900" dirty="0">
                <a:solidFill>
                  <a:srgbClr val="FF0000"/>
                </a:solidFill>
              </a:rPr>
              <a:t>– V </a:t>
            </a:r>
            <a:r>
              <a:rPr lang="en-US" sz="2900" baseline="-25000" dirty="0">
                <a:solidFill>
                  <a:srgbClr val="FF0000"/>
                </a:solidFill>
              </a:rPr>
              <a:t>put option</a:t>
            </a:r>
          </a:p>
          <a:p>
            <a:r>
              <a:rPr lang="en-US" sz="2900" dirty="0"/>
              <a:t>The </a:t>
            </a:r>
            <a:r>
              <a:rPr lang="en-US" sz="2900" dirty="0">
                <a:solidFill>
                  <a:srgbClr val="FF0000"/>
                </a:solidFill>
              </a:rPr>
              <a:t>option-adjusted yield </a:t>
            </a:r>
            <a:r>
              <a:rPr lang="en-US" sz="2900" dirty="0"/>
              <a:t>on a </a:t>
            </a:r>
            <a:r>
              <a:rPr lang="en-US" sz="2900" dirty="0">
                <a:solidFill>
                  <a:srgbClr val="FF0000"/>
                </a:solidFill>
              </a:rPr>
              <a:t>putable</a:t>
            </a:r>
            <a:r>
              <a:rPr lang="en-US" sz="2900" dirty="0"/>
              <a:t> bond is the yield-to-maturity after subtracting the theoretical value of the put option to the price.</a:t>
            </a:r>
          </a:p>
          <a:p>
            <a:r>
              <a:rPr lang="en-US" dirty="0"/>
              <a:t> </a:t>
            </a:r>
          </a:p>
        </p:txBody>
      </p:sp>
    </p:spTree>
    <p:extLst>
      <p:ext uri="{BB962C8B-B14F-4D97-AF65-F5344CB8AC3E}">
        <p14:creationId xmlns:p14="http://schemas.microsoft.com/office/powerpoint/2010/main" val="2590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TotalTime>
  <Words>8046</Words>
  <Application>Microsoft Office PowerPoint</Application>
  <PresentationFormat>Widescreen</PresentationFormat>
  <Paragraphs>1135</Paragraphs>
  <Slides>109</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109</vt:i4>
      </vt:variant>
    </vt:vector>
  </HeadingPairs>
  <TitlesOfParts>
    <vt:vector size="122"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lpstr>Module3 Introduction to fixed-income valuation</vt:lpstr>
      <vt:lpstr>Module3 Introduction to fixed-income valuation</vt:lpstr>
      <vt:lpstr>Module3 Introduction to fixed-income 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17</cp:revision>
  <dcterms:created xsi:type="dcterms:W3CDTF">2023-01-14T00:53:28Z</dcterms:created>
  <dcterms:modified xsi:type="dcterms:W3CDTF">2023-01-18T07:33:27Z</dcterms:modified>
</cp:coreProperties>
</file>